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77" r:id="rId6"/>
    <p:sldId id="279" r:id="rId7"/>
    <p:sldId id="263" r:id="rId8"/>
    <p:sldId id="270" r:id="rId9"/>
    <p:sldId id="271" r:id="rId10"/>
    <p:sldId id="272" r:id="rId11"/>
    <p:sldId id="273" r:id="rId12"/>
    <p:sldId id="274" r:id="rId13"/>
    <p:sldId id="275" r:id="rId14"/>
    <p:sldId id="262" r:id="rId15"/>
    <p:sldId id="266" r:id="rId16"/>
    <p:sldId id="276" r:id="rId17"/>
    <p:sldId id="269" r:id="rId18"/>
    <p:sldId id="264" r:id="rId19"/>
    <p:sldId id="260" r:id="rId20"/>
    <p:sldId id="265" r:id="rId21"/>
    <p:sldId id="278" r:id="rId22"/>
    <p:sldId id="267" r:id="rId23"/>
    <p:sldId id="261" r:id="rId24"/>
  </p:sldIdLst>
  <p:sldSz cx="9144000" cy="6858000" type="screen4x3"/>
  <p:notesSz cx="7053263" cy="9356725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3366CC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916" autoAdjust="0"/>
    <p:restoredTop sz="90929"/>
  </p:normalViewPr>
  <p:slideViewPr>
    <p:cSldViewPr>
      <p:cViewPr varScale="1">
        <p:scale>
          <a:sx n="59" d="100"/>
          <a:sy n="59" d="100"/>
        </p:scale>
        <p:origin x="-1886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4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1" tIns="46876" rIns="93751" bIns="46876" numCol="1" anchor="t" anchorCtr="0" compatLnSpc="1">
            <a:prstTxWarp prst="textNoShape">
              <a:avLst/>
            </a:prstTxWarp>
          </a:bodyPr>
          <a:lstStyle>
            <a:lvl1pPr algn="l" defTabSz="9382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7325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1" tIns="46876" rIns="93751" bIns="46876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88413"/>
            <a:ext cx="30559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1" tIns="46876" rIns="93751" bIns="46876" numCol="1" anchor="b" anchorCtr="0" compatLnSpc="1">
            <a:prstTxWarp prst="textNoShape">
              <a:avLst/>
            </a:prstTxWarp>
          </a:bodyPr>
          <a:lstStyle>
            <a:lvl1pPr algn="l" defTabSz="9382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7325" y="8888413"/>
            <a:ext cx="30559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1" tIns="46876" rIns="93751" bIns="46876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 smtClean="0"/>
            </a:lvl1pPr>
          </a:lstStyle>
          <a:p>
            <a:pPr>
              <a:defRPr/>
            </a:pPr>
            <a:fld id="{A0E699E0-F1A2-4658-AC47-77ED4DE75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endParaRPr lang="en-US" sz="2400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0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 anchor="ctr"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quarter" idx="10"/>
          </p:nvPr>
        </p:nvSpPr>
        <p:spPr>
          <a:xfrm>
            <a:off x="439738" y="59896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35313" y="60023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00850" y="59785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DB058A-9AC0-4F1E-8242-6355E4FE1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8123D-57C3-4018-A607-16B8414F0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7F986-A463-40A8-ABFE-E6DFB7E00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AAB1C-0A34-4623-9AB7-4CB765FB3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AF025-D98B-4CBC-AD20-2E5B05BF7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49935-04EB-4EA5-AA98-A0357EBB5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D9411-471A-4125-86DC-59440C407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BF314-AA74-45C5-90BB-AFDAD5B9F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26973-A5AA-4BF3-B4DA-D1F414788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D0647-9D46-4337-A092-D8C266660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7EF6D-8F79-439B-8165-86E37532B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defRPr/>
              </a:pPr>
              <a:endParaRPr lang="en-US" sz="2400"/>
            </a:p>
          </p:txBody>
        </p:sp>
      </p:grpSp>
      <p:grpSp>
        <p:nvGrpSpPr>
          <p:cNvPr id="2051" name="Group 5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2" name="Group 8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1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4" name="Group 14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5" y="111"/>
            <a:chExt cx="5509" cy="102"/>
          </a:xfrm>
        </p:grpSpPr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 rot="5400000" flipV="1">
              <a:off x="2850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 rot="5400000" flipV="1">
              <a:off x="2781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6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88E0BBC5-674D-4C43-B70B-DFD77B8EB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oleObject" Target="../embeddings/Microsoft_Office_Excel_Chart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Excel_Chart3.xls"/><Relationship Id="rId5" Type="http://schemas.openxmlformats.org/officeDocument/2006/relationships/oleObject" Target="../embeddings/Microsoft_Office_Excel_Chart2.xls"/><Relationship Id="rId4" Type="http://schemas.openxmlformats.org/officeDocument/2006/relationships/oleObject" Target="../embeddings/Microsoft_Office_Excel_Chart1.xls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http://centerview.corda.com/corda/dashboards/images/default/grid/loading.gif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mceneany@communityaction.us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123rf.com/photo_702325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123rf.com/photo_2113263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123rf.com/photo_2113263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www.123rf.com/photo_702325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990600"/>
          </a:xfrm>
        </p:spPr>
        <p:txBody>
          <a:bodyPr/>
          <a:lstStyle/>
          <a:p>
            <a:pPr algn="ctr" eaLnBrk="1" hangingPunct="1"/>
            <a:r>
              <a:rPr lang="en-US" smtClean="0">
                <a:solidFill>
                  <a:schemeClr val="tx1"/>
                </a:solidFill>
              </a:rPr>
              <a:t>Performance Dashboards </a:t>
            </a:r>
            <a:br>
              <a:rPr lang="en-US" smtClean="0">
                <a:solidFill>
                  <a:schemeClr val="tx1"/>
                </a:solidFill>
              </a:rPr>
            </a:br>
            <a:r>
              <a:rPr lang="en-US" sz="2800" i="1" smtClean="0">
                <a:solidFill>
                  <a:schemeClr val="tx1"/>
                </a:solidFill>
              </a:rPr>
              <a:t>Driving Your Agency’s Success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676400" y="5562600"/>
            <a:ext cx="5943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Presented by: Mary E. McEneany, Chief Financial Officer</a:t>
            </a:r>
          </a:p>
          <a:p>
            <a:r>
              <a:rPr lang="en-US" sz="1800"/>
              <a:t>NIQCA Conference, October 22, 2008</a:t>
            </a:r>
          </a:p>
        </p:txBody>
      </p:sp>
      <p:pic>
        <p:nvPicPr>
          <p:cNvPr id="4100" name="Picture 7" descr="C:\Documents and Settings\MMcEneany.001\Desktop\me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981200"/>
            <a:ext cx="3017838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90600" y="1905000"/>
            <a:ext cx="65532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Professional Development</a:t>
            </a:r>
          </a:p>
          <a:p>
            <a:pPr algn="l"/>
            <a:r>
              <a:rPr lang="en-US" sz="2400"/>
              <a:t>	-  project opportunities  </a:t>
            </a:r>
          </a:p>
          <a:p>
            <a:pPr algn="l"/>
            <a:r>
              <a:rPr lang="en-US" sz="2400"/>
              <a:t>		- internal leadership</a:t>
            </a:r>
          </a:p>
          <a:p>
            <a:pPr algn="l"/>
            <a:r>
              <a:rPr lang="en-US" sz="2400"/>
              <a:t>			- promotional opportunities </a:t>
            </a:r>
          </a:p>
          <a:p>
            <a:pPr algn="l"/>
            <a:r>
              <a:rPr lang="en-US" sz="2400"/>
              <a:t>				- learning &amp; growth</a:t>
            </a:r>
          </a:p>
          <a:p>
            <a:pPr algn="l"/>
            <a:r>
              <a:rPr lang="en-US" sz="2400"/>
              <a:t>					- confidence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990600" y="1905000"/>
            <a:ext cx="7467600" cy="356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Internal Processes </a:t>
            </a:r>
          </a:p>
          <a:p>
            <a:pPr algn="l"/>
            <a:r>
              <a:rPr lang="en-US" sz="2400"/>
              <a:t>	-  successful project completion</a:t>
            </a:r>
          </a:p>
          <a:p>
            <a:pPr algn="l"/>
            <a:r>
              <a:rPr lang="en-US" sz="2400"/>
              <a:t>		-employee performance evaluation </a:t>
            </a:r>
          </a:p>
          <a:p>
            <a:pPr algn="l"/>
            <a:r>
              <a:rPr lang="en-US" sz="2400"/>
              <a:t>			- technology integration</a:t>
            </a:r>
          </a:p>
          <a:p>
            <a:pPr algn="l"/>
            <a:r>
              <a:rPr lang="en-US" sz="2400"/>
              <a:t>				- availability of resources </a:t>
            </a:r>
          </a:p>
          <a:p>
            <a:pPr algn="l"/>
            <a:r>
              <a:rPr lang="en-US" sz="2400"/>
              <a:t>					- caseload				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990600" y="1905000"/>
            <a:ext cx="65532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Staff Satisfaction</a:t>
            </a:r>
          </a:p>
          <a:p>
            <a:pPr algn="l"/>
            <a:r>
              <a:rPr lang="en-US" sz="2400"/>
              <a:t>	-  key employee retention </a:t>
            </a:r>
          </a:p>
          <a:p>
            <a:pPr algn="l"/>
            <a:r>
              <a:rPr lang="en-US" sz="2400"/>
              <a:t>		- increased recognition</a:t>
            </a:r>
          </a:p>
          <a:p>
            <a:pPr algn="l"/>
            <a:r>
              <a:rPr lang="en-US" sz="2400"/>
              <a:t>			- open decision making </a:t>
            </a:r>
          </a:p>
          <a:p>
            <a:pPr algn="l"/>
            <a:r>
              <a:rPr lang="en-US" sz="2400"/>
              <a:t>				- work environment</a:t>
            </a:r>
          </a:p>
          <a:p>
            <a:pPr algn="l"/>
            <a:r>
              <a:rPr lang="en-US" sz="2400"/>
              <a:t>					- confidence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90600" y="1905000"/>
            <a:ext cx="65532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Community &amp; Environment</a:t>
            </a:r>
          </a:p>
          <a:p>
            <a:pPr algn="l"/>
            <a:r>
              <a:rPr lang="en-US" sz="2400"/>
              <a:t>	-  employment factors</a:t>
            </a:r>
          </a:p>
          <a:p>
            <a:pPr algn="l"/>
            <a:r>
              <a:rPr lang="en-US" sz="2400"/>
              <a:t>		- working relationships</a:t>
            </a:r>
          </a:p>
          <a:p>
            <a:pPr algn="l"/>
            <a:r>
              <a:rPr lang="en-US" sz="2400"/>
              <a:t>			- reputation </a:t>
            </a:r>
          </a:p>
          <a:p>
            <a:pPr algn="l"/>
            <a:r>
              <a:rPr lang="en-US" sz="2400"/>
              <a:t>				- waste management</a:t>
            </a:r>
          </a:p>
          <a:p>
            <a:pPr algn="l"/>
            <a:r>
              <a:rPr lang="en-US" sz="2400"/>
              <a:t>					- confidence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1219200"/>
            <a:ext cx="7924800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endParaRPr lang="en-US" sz="1800" b="1">
              <a:cs typeface="Times New Roman" pitchFamily="18" charset="0"/>
            </a:endParaRPr>
          </a:p>
          <a:p>
            <a:pPr algn="l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At the Dana-Farber Cancer Institute a constantly updated </a:t>
            </a:r>
          </a:p>
          <a:p>
            <a:pPr algn="l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dashboard on an internal Web site looks like a notebook, </a:t>
            </a:r>
          </a:p>
          <a:p>
            <a:pPr algn="l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with tabs pointing viewers to 180 pieces of information that </a:t>
            </a:r>
          </a:p>
          <a:p>
            <a:pPr algn="l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an be used to monitor the finances, fund raising, patient care, </a:t>
            </a:r>
          </a:p>
          <a:p>
            <a:pPr algn="l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nd other operations of the $600-million cancer hospital and </a:t>
            </a:r>
          </a:p>
          <a:p>
            <a:pPr algn="l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research institute.</a:t>
            </a:r>
          </a:p>
          <a:p>
            <a:pPr algn="l">
              <a:spcBef>
                <a:spcPct val="0"/>
              </a:spcBef>
            </a:pPr>
            <a:endParaRPr lang="en-US" sz="1600" b="1">
              <a:cs typeface="Times New Roman" pitchFamily="18" charset="0"/>
            </a:endParaRPr>
          </a:p>
          <a:p>
            <a:pPr algn="l"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          </a:t>
            </a:r>
            <a:endParaRPr lang="en-US" sz="1800"/>
          </a:p>
        </p:txBody>
      </p:sp>
      <p:pic>
        <p:nvPicPr>
          <p:cNvPr id="17411" name="Picture 3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52600" y="3352800"/>
            <a:ext cx="69342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Miriam's Kitchen, a much smaller Washington group that serves homeless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people, created a "management dashboard" with about two dozen sets of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statistics that its executive director and the governing board review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monthly.</a:t>
            </a:r>
          </a:p>
          <a:p>
            <a:pPr algn="l" eaLnBrk="0" hangingPunct="0">
              <a:spcBef>
                <a:spcPct val="0"/>
              </a:spcBef>
            </a:pPr>
            <a:endParaRPr lang="en-US" sz="1600" b="1">
              <a:cs typeface="Times New Roman" pitchFamily="18" charset="0"/>
            </a:endParaRPr>
          </a:p>
          <a:p>
            <a:pPr algn="l" eaLnBrk="0" hangingPunct="0">
              <a:spcBef>
                <a:spcPct val="0"/>
              </a:spcBef>
            </a:pPr>
            <a:r>
              <a:rPr lang="en-US" sz="1600" b="1">
                <a:solidFill>
                  <a:srgbClr val="000000"/>
                </a:solidFill>
                <a:cs typeface="Times New Roman" pitchFamily="18" charset="0"/>
              </a:rPr>
              <a:t>decisions</a:t>
            </a:r>
            <a:r>
              <a:rPr lang="en-US" sz="1800" b="1">
                <a:solidFill>
                  <a:srgbClr val="000000"/>
                </a:solidFill>
                <a:cs typeface="Times New Roman" pitchFamily="18" charset="0"/>
              </a:rPr>
              <a:t>, she says.</a:t>
            </a:r>
          </a:p>
          <a:p>
            <a:pPr algn="l"/>
            <a:endParaRPr lang="en-US" sz="240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48000" y="4648200"/>
            <a:ext cx="5257800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At Kaboom, a non-profit that  makes and installs children’s  playgrounds, they use a dashboard, accessible on the ED’s computer that is filled with colored graphs, charts, and tables that allow her access to both broad and detailed measures of Kaboom's progress and efficiency.</a:t>
            </a:r>
          </a:p>
          <a:p>
            <a:pPr algn="l"/>
            <a:endParaRPr lang="en-US" sz="240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62000" y="7620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/>
              <a:t>Performance Dashboards in Use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85800" y="762000"/>
            <a:ext cx="5257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The Dashboard for You</a:t>
            </a:r>
          </a:p>
          <a:p>
            <a:endParaRPr lang="en-US" sz="1800" b="1" i="1"/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1295400" y="1905000"/>
            <a:ext cx="6324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Strategic – lets executives chart progress toward achieving strategic objectives</a:t>
            </a:r>
          </a:p>
          <a:p>
            <a:pPr algn="l"/>
            <a:r>
              <a:rPr lang="en-US" sz="2400"/>
              <a:t>Operational – Enable front line staff and supervisors to track core operational processes</a:t>
            </a:r>
          </a:p>
          <a:p>
            <a:pPr algn="l"/>
            <a:r>
              <a:rPr lang="en-US" sz="2400"/>
              <a:t>Tactical – help managers to analyze department activity, processes and projects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4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The Dashboard for You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990600" y="1752600"/>
            <a:ext cx="76962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r>
              <a:rPr lang="en-US" sz="2400"/>
              <a:t> - % of days lost to sick time </a:t>
            </a:r>
          </a:p>
          <a:p>
            <a:pPr marL="457200" indent="-457200" algn="l"/>
            <a:r>
              <a:rPr lang="en-US" sz="2400"/>
              <a:t>   - % of parent fees collected within (timeframe)</a:t>
            </a:r>
          </a:p>
          <a:p>
            <a:pPr marL="457200" indent="-457200" algn="l"/>
            <a:r>
              <a:rPr lang="en-US" sz="2400"/>
              <a:t>       - Workers’ Comp claims/injury – lost time due to injury</a:t>
            </a:r>
          </a:p>
          <a:p>
            <a:pPr marL="457200" indent="-457200" algn="l"/>
            <a:r>
              <a:rPr lang="en-US" sz="2400"/>
              <a:t>           - revenue/expense monitoring</a:t>
            </a:r>
          </a:p>
          <a:p>
            <a:pPr marL="457200" indent="-457200" algn="l"/>
            <a:r>
              <a:rPr lang="en-US" sz="2400"/>
              <a:t>		   - customer service standards</a:t>
            </a:r>
          </a:p>
          <a:p>
            <a:pPr marL="457200" indent="-457200" algn="l"/>
            <a:r>
              <a:rPr lang="en-US" sz="2400"/>
              <a:t>                  - enrollment monitoring </a:t>
            </a:r>
          </a:p>
          <a:p>
            <a:pPr marL="457200" indent="-457200" algn="l"/>
            <a:r>
              <a:rPr lang="en-US" sz="2400"/>
              <a:t>                     - caseload performance </a:t>
            </a:r>
          </a:p>
          <a:p>
            <a:pPr marL="457200" indent="-457200" algn="l"/>
            <a:r>
              <a:rPr lang="en-US" sz="2400"/>
              <a:t>			- fundraising costs/activities</a:t>
            </a:r>
          </a:p>
          <a:p>
            <a:pPr marL="457200" indent="-457200" algn="l"/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7244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609600" y="838200"/>
            <a:ext cx="59436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/>
              <a:t>Performance Dashboards in Use</a:t>
            </a:r>
          </a:p>
          <a:p>
            <a:r>
              <a:rPr lang="en-US" sz="1800" b="1" i="1"/>
              <a:t>What do I need to get started?</a:t>
            </a:r>
          </a:p>
          <a:p>
            <a:endParaRPr lang="en-US" sz="1800" b="1" i="1"/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685800" y="1600200"/>
            <a:ext cx="76962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 sz="2400"/>
          </a:p>
          <a:p>
            <a:pPr algn="l"/>
            <a:r>
              <a:rPr lang="en-US" sz="2400"/>
              <a:t>Pilot project (start small) </a:t>
            </a:r>
          </a:p>
          <a:p>
            <a:pPr algn="l"/>
            <a:r>
              <a:rPr lang="en-US" sz="2400"/>
              <a:t>Good, accessible data </a:t>
            </a:r>
          </a:p>
          <a:p>
            <a:pPr algn="l"/>
            <a:r>
              <a:rPr lang="en-US" sz="2400"/>
              <a:t>Technology that is interactive and accessible (web-based)</a:t>
            </a:r>
          </a:p>
          <a:p>
            <a:pPr algn="l"/>
            <a:r>
              <a:rPr lang="en-US" sz="2400"/>
              <a:t>Committed management and team</a:t>
            </a:r>
          </a:p>
          <a:p>
            <a:pPr algn="l"/>
            <a:r>
              <a:rPr lang="en-US" sz="2400"/>
              <a:t>Knowledgeable IT staff </a:t>
            </a:r>
          </a:p>
          <a:p>
            <a:pPr algn="l"/>
            <a:endParaRPr lang="en-US" sz="2400"/>
          </a:p>
          <a:p>
            <a:pPr algn="l"/>
            <a:endParaRPr lang="en-US" sz="2400"/>
          </a:p>
          <a:p>
            <a:pPr algn="l"/>
            <a:endParaRPr 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600200" y="457200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Dashboard Examples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590800" y="10668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Financial Performance</a:t>
            </a:r>
          </a:p>
        </p:txBody>
      </p:sp>
      <p:pic>
        <p:nvPicPr>
          <p:cNvPr id="1032" name="Picture 12" descr="C:\Documents and Settings\MMcEneany.001\Desktop\template - fundrais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600200"/>
            <a:ext cx="6286500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13"/>
          <p:cNvSpPr>
            <a:spLocks noChangeArrowheads="1"/>
          </p:cNvSpPr>
          <p:nvPr/>
        </p:nvSpPr>
        <p:spPr bwMode="auto">
          <a:xfrm>
            <a:off x="1295400" y="2133600"/>
            <a:ext cx="6096000" cy="3886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1600200" y="2438400"/>
          <a:ext cx="1506538" cy="1828800"/>
        </p:xfrm>
        <a:graphic>
          <a:graphicData uri="http://schemas.openxmlformats.org/presentationml/2006/ole">
            <p:oleObj spid="_x0000_s1026" name="Chart" r:id="rId4" imgW="2667305" imgH="3238805" progId="Excel.Chart.8">
              <p:embed/>
            </p:oleObj>
          </a:graphicData>
        </a:graphic>
      </p:graphicFrame>
      <p:graphicFrame>
        <p:nvGraphicFramePr>
          <p:cNvPr id="1027" name="Object 1"/>
          <p:cNvGraphicFramePr>
            <a:graphicFrameLocks noChangeAspect="1"/>
          </p:cNvGraphicFramePr>
          <p:nvPr/>
        </p:nvGraphicFramePr>
        <p:xfrm>
          <a:off x="3505200" y="2438400"/>
          <a:ext cx="3810000" cy="1828800"/>
        </p:xfrm>
        <a:graphic>
          <a:graphicData uri="http://schemas.openxmlformats.org/presentationml/2006/ole">
            <p:oleObj spid="_x0000_s1027" name="Chart" r:id="rId5" imgW="4619854" imgH="2362505" progId="Excel.Chart.8">
              <p:embed/>
            </p:oleObj>
          </a:graphicData>
        </a:graphic>
      </p:graphicFrame>
      <p:graphicFrame>
        <p:nvGraphicFramePr>
          <p:cNvPr id="1028" name="Object 2"/>
          <p:cNvGraphicFramePr>
            <a:graphicFrameLocks noChangeAspect="1"/>
          </p:cNvGraphicFramePr>
          <p:nvPr/>
        </p:nvGraphicFramePr>
        <p:xfrm>
          <a:off x="4419600" y="4343400"/>
          <a:ext cx="2828925" cy="1504950"/>
        </p:xfrm>
        <a:graphic>
          <a:graphicData uri="http://schemas.openxmlformats.org/presentationml/2006/ole">
            <p:oleObj spid="_x0000_s1028" name="Chart" r:id="rId6" imgW="3210154" imgH="1810207" progId="Excel.Chart.8">
              <p:embed/>
            </p:oleObj>
          </a:graphicData>
        </a:graphic>
      </p:graphicFrame>
      <p:sp>
        <p:nvSpPr>
          <p:cNvPr id="1034" name="Text Box 19"/>
          <p:cNvSpPr txBox="1">
            <a:spLocks noChangeArrowheads="1"/>
          </p:cNvSpPr>
          <p:nvPr/>
        </p:nvSpPr>
        <p:spPr bwMode="auto">
          <a:xfrm>
            <a:off x="2667000" y="2133600"/>
            <a:ext cx="3124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Revenue vs. Expense</a:t>
            </a:r>
          </a:p>
        </p:txBody>
      </p: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2895600" y="2057400"/>
            <a:ext cx="2743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Financial managements at a Glance</a:t>
            </a:r>
          </a:p>
          <a:p>
            <a:endParaRPr lang="en-US"/>
          </a:p>
        </p:txBody>
      </p:sp>
      <p:graphicFrame>
        <p:nvGraphicFramePr>
          <p:cNvPr id="1029" name="Object 3"/>
          <p:cNvGraphicFramePr>
            <a:graphicFrameLocks noChangeAspect="1"/>
          </p:cNvGraphicFramePr>
          <p:nvPr/>
        </p:nvGraphicFramePr>
        <p:xfrm>
          <a:off x="1371600" y="4343400"/>
          <a:ext cx="2978150" cy="1535113"/>
        </p:xfrm>
        <a:graphic>
          <a:graphicData uri="http://schemas.openxmlformats.org/presentationml/2006/ole">
            <p:oleObj spid="_x0000_s1029" name="Chart" r:id="rId7" imgW="3238805" imgH="1800454" progId="Excel.Chart.8">
              <p:embed/>
            </p:oleObj>
          </a:graphicData>
        </a:graphic>
      </p:graphicFrame>
      <p:sp>
        <p:nvSpPr>
          <p:cNvPr id="1036" name="Rectangle 22"/>
          <p:cNvSpPr>
            <a:spLocks noChangeArrowheads="1"/>
          </p:cNvSpPr>
          <p:nvPr/>
        </p:nvSpPr>
        <p:spPr bwMode="auto">
          <a:xfrm>
            <a:off x="1447800" y="4343400"/>
            <a:ext cx="2895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1600200" y="457200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Dashboard Examples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1143000" y="2209800"/>
            <a:ext cx="57150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 sz="2400"/>
          </a:p>
          <a:p>
            <a:pPr algn="l"/>
            <a:endParaRPr lang="en-US" sz="2400"/>
          </a:p>
        </p:txBody>
      </p:sp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2971800" y="1066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Fundraising</a:t>
            </a:r>
          </a:p>
        </p:txBody>
      </p:sp>
      <p:pic>
        <p:nvPicPr>
          <p:cNvPr id="21509" name="Picture 10" descr="C:\Documents and Settings\MMcEneany.001\Desktop\template - fundrais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600200"/>
            <a:ext cx="6286500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6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044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1046"/>
          <p:cNvSpPr txBox="1">
            <a:spLocks noChangeArrowheads="1"/>
          </p:cNvSpPr>
          <p:nvPr/>
        </p:nvSpPr>
        <p:spPr bwMode="auto">
          <a:xfrm>
            <a:off x="685800" y="9144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/>
              <a:t>What is a “</a:t>
            </a:r>
            <a:r>
              <a:rPr lang="en-US" sz="3200"/>
              <a:t>Performance</a:t>
            </a:r>
            <a:r>
              <a:rPr lang="en-US" sz="2800"/>
              <a:t> </a:t>
            </a:r>
            <a:r>
              <a:rPr lang="en-US" sz="3200"/>
              <a:t>Dashboard</a:t>
            </a:r>
            <a:r>
              <a:rPr lang="en-US" sz="2800"/>
              <a:t>”? </a:t>
            </a:r>
          </a:p>
        </p:txBody>
      </p:sp>
      <p:sp>
        <p:nvSpPr>
          <p:cNvPr id="5125" name="Text Box 1047"/>
          <p:cNvSpPr txBox="1">
            <a:spLocks noChangeArrowheads="1"/>
          </p:cNvSpPr>
          <p:nvPr/>
        </p:nvSpPr>
        <p:spPr bwMode="auto">
          <a:xfrm>
            <a:off x="1219200" y="1981200"/>
            <a:ext cx="617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A combination of software, data and technology designed to give you “at a glance” information on strategic initiatives, projects, or processes.</a:t>
            </a:r>
          </a:p>
        </p:txBody>
      </p:sp>
      <p:sp>
        <p:nvSpPr>
          <p:cNvPr id="5126" name="Text Box 1049"/>
          <p:cNvSpPr txBox="1">
            <a:spLocks noChangeArrowheads="1"/>
          </p:cNvSpPr>
          <p:nvPr/>
        </p:nvSpPr>
        <p:spPr bwMode="auto">
          <a:xfrm>
            <a:off x="2590800" y="3962400"/>
            <a:ext cx="5791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From the general to the specific - A tool for every level of the organization</a:t>
            </a:r>
          </a:p>
          <a:p>
            <a:pPr algn="l"/>
            <a:endParaRPr lang="en-US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2971800" y="1066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HR </a:t>
            </a:r>
          </a:p>
        </p:txBody>
      </p:sp>
      <p:sp>
        <p:nvSpPr>
          <p:cNvPr id="22531" name="Rectangle 12"/>
          <p:cNvSpPr>
            <a:spLocks noChangeArrowheads="1"/>
          </p:cNvSpPr>
          <p:nvPr/>
        </p:nvSpPr>
        <p:spPr bwMode="auto">
          <a:xfrm>
            <a:off x="-804863" y="760413"/>
            <a:ext cx="9144001" cy="0"/>
          </a:xfrm>
          <a:prstGeom prst="rect">
            <a:avLst/>
          </a:prstGeom>
          <a:solidFill>
            <a:srgbClr val="EEEEEE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2532" name="Rectangle 16"/>
          <p:cNvSpPr>
            <a:spLocks noChangeArrowheads="1"/>
          </p:cNvSpPr>
          <p:nvPr/>
        </p:nvSpPr>
        <p:spPr bwMode="auto">
          <a:xfrm>
            <a:off x="-804863" y="760413"/>
            <a:ext cx="3660776" cy="0"/>
          </a:xfrm>
          <a:prstGeom prst="rect">
            <a:avLst/>
          </a:prstGeom>
          <a:solidFill>
            <a:srgbClr val="EEEEEE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2533" name="Rectangle 50"/>
          <p:cNvSpPr>
            <a:spLocks noChangeArrowheads="1"/>
          </p:cNvSpPr>
          <p:nvPr/>
        </p:nvSpPr>
        <p:spPr bwMode="auto">
          <a:xfrm>
            <a:off x="3581400" y="19050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4" name="Rectangle 57"/>
          <p:cNvSpPr>
            <a:spLocks noChangeArrowheads="1"/>
          </p:cNvSpPr>
          <p:nvPr/>
        </p:nvSpPr>
        <p:spPr bwMode="auto">
          <a:xfrm>
            <a:off x="-804863" y="760413"/>
            <a:ext cx="9144001" cy="0"/>
          </a:xfrm>
          <a:prstGeom prst="rect">
            <a:avLst/>
          </a:prstGeom>
          <a:solidFill>
            <a:srgbClr val="EEEEEE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2535" name="Rectangle 61"/>
          <p:cNvSpPr>
            <a:spLocks noChangeArrowheads="1"/>
          </p:cNvSpPr>
          <p:nvPr/>
        </p:nvSpPr>
        <p:spPr bwMode="auto">
          <a:xfrm>
            <a:off x="-804863" y="760413"/>
            <a:ext cx="3660776" cy="0"/>
          </a:xfrm>
          <a:prstGeom prst="rect">
            <a:avLst/>
          </a:prstGeom>
          <a:solidFill>
            <a:srgbClr val="EEEEEE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2536" name="Rectangle 99"/>
          <p:cNvSpPr>
            <a:spLocks noChangeArrowheads="1"/>
          </p:cNvSpPr>
          <p:nvPr/>
        </p:nvSpPr>
        <p:spPr bwMode="auto">
          <a:xfrm>
            <a:off x="-804863" y="760413"/>
            <a:ext cx="9144001" cy="0"/>
          </a:xfrm>
          <a:prstGeom prst="rect">
            <a:avLst/>
          </a:prstGeom>
          <a:solidFill>
            <a:srgbClr val="EEEEEE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2537" name="Rectangle 103"/>
          <p:cNvSpPr>
            <a:spLocks noChangeArrowheads="1"/>
          </p:cNvSpPr>
          <p:nvPr/>
        </p:nvSpPr>
        <p:spPr bwMode="auto">
          <a:xfrm>
            <a:off x="-804863" y="760413"/>
            <a:ext cx="3660776" cy="0"/>
          </a:xfrm>
          <a:prstGeom prst="rect">
            <a:avLst/>
          </a:prstGeom>
          <a:solidFill>
            <a:srgbClr val="EEEEEE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pic>
        <p:nvPicPr>
          <p:cNvPr id="22538" name="Picture 132" descr="C:\Documents and Settings\MMcEneany.001\Desktop\hr dashboard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371600"/>
            <a:ext cx="781843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9" name="Text Box 5"/>
          <p:cNvSpPr txBox="1">
            <a:spLocks noChangeArrowheads="1"/>
          </p:cNvSpPr>
          <p:nvPr/>
        </p:nvSpPr>
        <p:spPr bwMode="auto">
          <a:xfrm>
            <a:off x="1600200" y="457200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bg1"/>
                </a:solidFill>
              </a:rPr>
              <a:t>Dashboard Examples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4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0" y="609600"/>
            <a:ext cx="716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Performance Dashboards </a:t>
            </a:r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1752600" y="2590800"/>
            <a:ext cx="487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Exercise/Homework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571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Other Resources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105400" y="5410200"/>
            <a:ext cx="33528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600">
                <a:hlinkClick r:id="rId6"/>
              </a:rPr>
              <a:t>mmceneany@communityaction.us</a:t>
            </a:r>
            <a:endParaRPr lang="en-US" sz="1600"/>
          </a:p>
          <a:p>
            <a:pPr algn="l"/>
            <a:r>
              <a:rPr lang="en-US" sz="1600"/>
              <a:t>(413) 376-1126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33400" y="1828800"/>
            <a:ext cx="80010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/>
              <a:t>Books</a:t>
            </a:r>
          </a:p>
          <a:p>
            <a:pPr>
              <a:spcBef>
                <a:spcPct val="0"/>
              </a:spcBef>
            </a:pPr>
            <a:endParaRPr lang="en-US" sz="2000"/>
          </a:p>
          <a:p>
            <a:pPr algn="l">
              <a:spcBef>
                <a:spcPct val="0"/>
              </a:spcBef>
            </a:pPr>
            <a:r>
              <a:rPr lang="en-US" sz="2000" i="1" u="sng"/>
              <a:t>The Nonprofit Dashboard: A Tool for Tracking Progress</a:t>
            </a:r>
            <a:r>
              <a:rPr lang="en-US" sz="2000" i="1"/>
              <a:t>, BoardSource</a:t>
            </a:r>
          </a:p>
          <a:p>
            <a:pPr algn="l">
              <a:spcBef>
                <a:spcPct val="0"/>
              </a:spcBef>
            </a:pPr>
            <a:r>
              <a:rPr lang="en-US" sz="2000" i="1" u="sng"/>
              <a:t>The One Page Business Plan for Non-profits</a:t>
            </a:r>
            <a:r>
              <a:rPr lang="en-US" sz="2000" i="1"/>
              <a:t>, James Horan, Jr.</a:t>
            </a:r>
            <a:r>
              <a:rPr lang="en-US" sz="2000" i="1" u="sng"/>
              <a:t> </a:t>
            </a:r>
          </a:p>
          <a:p>
            <a:pPr algn="l">
              <a:spcBef>
                <a:spcPct val="0"/>
              </a:spcBef>
            </a:pPr>
            <a:r>
              <a:rPr lang="en-US" sz="2000" i="1" u="sng"/>
              <a:t>Key Performance Indicators</a:t>
            </a:r>
            <a:r>
              <a:rPr lang="en-US" sz="2000" i="1"/>
              <a:t>, by David Parmenter</a:t>
            </a:r>
          </a:p>
          <a:p>
            <a:pPr algn="l">
              <a:spcBef>
                <a:spcPct val="0"/>
              </a:spcBef>
            </a:pPr>
            <a:r>
              <a:rPr lang="en-US" sz="2000" i="1" u="sng"/>
              <a:t>Performance Dashboards</a:t>
            </a:r>
            <a:r>
              <a:rPr lang="en-US" sz="2000" i="1"/>
              <a:t>, by Wayne Eckerson</a:t>
            </a:r>
          </a:p>
          <a:p>
            <a:pPr algn="l">
              <a:spcBef>
                <a:spcPct val="0"/>
              </a:spcBef>
            </a:pPr>
            <a:endParaRPr lang="en-US" sz="2000" i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3921125" y="245745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3" name="Text Box 8"/>
          <p:cNvSpPr txBox="1">
            <a:spLocks noChangeArrowheads="1"/>
          </p:cNvSpPr>
          <p:nvPr/>
        </p:nvSpPr>
        <p:spPr bwMode="auto">
          <a:xfrm>
            <a:off x="838200" y="685800"/>
            <a:ext cx="7391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Performance Dashboards</a:t>
            </a:r>
            <a:r>
              <a:rPr lang="en-US" sz="4000"/>
              <a:t>  </a:t>
            </a:r>
          </a:p>
          <a:p>
            <a:r>
              <a:rPr lang="en-US" sz="3200" i="1"/>
              <a:t>The Road Ahead</a:t>
            </a:r>
          </a:p>
        </p:txBody>
      </p:sp>
      <p:pic>
        <p:nvPicPr>
          <p:cNvPr id="25604" name="Picture 9" descr="C:\Documents and Settings\MMcEneany.001\Desktop\me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743200"/>
            <a:ext cx="3017838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85800" y="9144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/>
              <a:t>What is a “</a:t>
            </a:r>
            <a:r>
              <a:rPr lang="en-US" sz="3200"/>
              <a:t>Performance</a:t>
            </a:r>
            <a:r>
              <a:rPr lang="en-US" sz="2800"/>
              <a:t> </a:t>
            </a:r>
            <a:r>
              <a:rPr lang="en-US" sz="3200"/>
              <a:t>Dashboard</a:t>
            </a:r>
            <a:r>
              <a:rPr lang="en-US" sz="2800"/>
              <a:t>”? 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600200" y="1981200"/>
            <a:ext cx="5638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A blossoming field to help you monitor, measure, analyze and manage your agency’s “exceptions” based on Key Performance Indicators that YOU identify and develop. </a:t>
            </a:r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2895600" y="4267200"/>
            <a:ext cx="5486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Gets only the information NEEDED to those who NEED it to make the day-to-day, month-to-month, or year-to-year organizational decisions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4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533400" y="9144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/>
              <a:t>Why do  “</a:t>
            </a:r>
            <a:r>
              <a:rPr lang="en-US" sz="3200"/>
              <a:t>Performance</a:t>
            </a:r>
            <a:r>
              <a:rPr lang="en-US" sz="2800"/>
              <a:t> </a:t>
            </a:r>
            <a:r>
              <a:rPr lang="en-US" sz="3200"/>
              <a:t>Dashboards</a:t>
            </a:r>
            <a:r>
              <a:rPr lang="en-US" sz="2800"/>
              <a:t>”? 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990600" y="1676400"/>
            <a:ext cx="65532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To provide focus </a:t>
            </a:r>
          </a:p>
          <a:p>
            <a:pPr algn="l"/>
            <a:r>
              <a:rPr lang="en-US" sz="2400"/>
              <a:t>     To give flesh to “mission”</a:t>
            </a:r>
          </a:p>
          <a:p>
            <a:pPr algn="l"/>
            <a:r>
              <a:rPr lang="en-US" sz="2400"/>
              <a:t>           To “globalize” strategic initiatives</a:t>
            </a:r>
          </a:p>
          <a:p>
            <a:pPr algn="l"/>
            <a:r>
              <a:rPr lang="en-US" sz="2400"/>
              <a:t>	    To reinvigorate and challenge staff</a:t>
            </a:r>
          </a:p>
          <a:p>
            <a:pPr algn="l"/>
            <a:r>
              <a:rPr lang="en-US" sz="2400"/>
              <a:t>	          To integrate and involve IT</a:t>
            </a:r>
          </a:p>
          <a:p>
            <a:pPr algn="l"/>
            <a:r>
              <a:rPr lang="en-US" sz="2400"/>
              <a:t>                	    To examine and solve exceptions</a:t>
            </a:r>
          </a:p>
          <a:p>
            <a:pPr algn="l"/>
            <a:r>
              <a:rPr lang="en-US" sz="2400"/>
              <a:t>		           To provide new tools </a:t>
            </a:r>
          </a:p>
          <a:p>
            <a:pPr algn="l"/>
            <a:r>
              <a:rPr lang="en-US" sz="2400"/>
              <a:t>			    To create audit trails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7"/>
          <p:cNvSpPr txBox="1">
            <a:spLocks noChangeArrowheads="1"/>
          </p:cNvSpPr>
          <p:nvPr/>
        </p:nvSpPr>
        <p:spPr bwMode="auto">
          <a:xfrm>
            <a:off x="0" y="609600"/>
            <a:ext cx="716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/>
              <a:t>Performance Dashboards </a:t>
            </a:r>
          </a:p>
        </p:txBody>
      </p:sp>
      <p:pic>
        <p:nvPicPr>
          <p:cNvPr id="8195" name="Picture 1028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1029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 Box 1030"/>
          <p:cNvSpPr txBox="1">
            <a:spLocks noChangeArrowheads="1"/>
          </p:cNvSpPr>
          <p:nvPr/>
        </p:nvSpPr>
        <p:spPr bwMode="auto">
          <a:xfrm>
            <a:off x="1752600" y="1447800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i="1"/>
              <a:t>What Questions to Ask?</a:t>
            </a:r>
          </a:p>
        </p:txBody>
      </p:sp>
      <p:sp>
        <p:nvSpPr>
          <p:cNvPr id="8198" name="Text Box 1031"/>
          <p:cNvSpPr txBox="1">
            <a:spLocks noChangeArrowheads="1"/>
          </p:cNvSpPr>
          <p:nvPr/>
        </p:nvSpPr>
        <p:spPr bwMode="auto">
          <a:xfrm>
            <a:off x="685800" y="2133600"/>
            <a:ext cx="7543800" cy="388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600" b="1"/>
              <a:t>Do I have the personnel/time/interest to do this right?</a:t>
            </a:r>
          </a:p>
          <a:p>
            <a:pPr algn="l"/>
            <a:r>
              <a:rPr lang="en-US" sz="1600" b="1"/>
              <a:t>What additional investments am I able to make?  (IT, Staff Time) </a:t>
            </a:r>
          </a:p>
          <a:p>
            <a:pPr algn="l"/>
            <a:r>
              <a:rPr lang="en-US" sz="1600" b="1"/>
              <a:t>How do I want the “Dashboard” to appear for Board Members, Executives, Managers, Staff ?</a:t>
            </a:r>
          </a:p>
          <a:p>
            <a:pPr algn="l"/>
            <a:r>
              <a:rPr lang="en-US" sz="1600" b="1"/>
              <a:t>What should my first “Dashboard” look like – project, process, initiative? </a:t>
            </a:r>
          </a:p>
          <a:p>
            <a:pPr algn="l"/>
            <a:r>
              <a:rPr lang="en-US" sz="1600" b="1"/>
              <a:t>		What’s bothering me?</a:t>
            </a:r>
          </a:p>
          <a:p>
            <a:pPr algn="l"/>
            <a:r>
              <a:rPr lang="en-US" sz="1600" b="1"/>
              <a:t>		What do I hope to achieve </a:t>
            </a:r>
          </a:p>
          <a:p>
            <a:pPr algn="l"/>
            <a:r>
              <a:rPr lang="en-US" sz="1600" b="1"/>
              <a:t>		What do I want to measure?</a:t>
            </a:r>
          </a:p>
          <a:p>
            <a:pPr algn="l"/>
            <a:r>
              <a:rPr lang="en-US" sz="1600" b="1"/>
              <a:t>		How do I want to aggregate the data?</a:t>
            </a:r>
          </a:p>
          <a:p>
            <a:pPr algn="l"/>
            <a:r>
              <a:rPr lang="en-US" sz="1600" b="1"/>
              <a:t>		</a:t>
            </a:r>
          </a:p>
          <a:p>
            <a:pPr algn="l"/>
            <a:r>
              <a:rPr lang="en-US" sz="1600" b="1"/>
              <a:t>			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685800"/>
            <a:ext cx="5867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Creating a Performance Dashboard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219200" y="2133600"/>
            <a:ext cx="6781800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Key Performance Indicators</a:t>
            </a:r>
          </a:p>
          <a:p>
            <a:r>
              <a:rPr lang="en-US" sz="3200"/>
              <a:t>Those critical factors that measure and describe what “success” looks like. </a:t>
            </a:r>
          </a:p>
          <a:p>
            <a:r>
              <a:rPr lang="en-US" sz="2000"/>
              <a:t>Employee Evaluation </a:t>
            </a:r>
          </a:p>
          <a:p>
            <a:r>
              <a:rPr lang="en-US" sz="2000"/>
              <a:t>Internal Processes</a:t>
            </a:r>
          </a:p>
          <a:p>
            <a:r>
              <a:rPr lang="en-US" sz="2000"/>
              <a:t>Project </a:t>
            </a:r>
          </a:p>
          <a:p>
            <a:r>
              <a:rPr lang="en-US" sz="2000"/>
              <a:t>Initiatives  </a:t>
            </a:r>
          </a:p>
          <a:p>
            <a:r>
              <a:rPr lang="en-US" sz="3200"/>
              <a:t>  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pic>
        <p:nvPicPr>
          <p:cNvPr id="10243" name="Picture 4" descr="Dashboard : Speedometer with motion blur. Concept: Fast moving.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524000" y="1600200"/>
            <a:ext cx="57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l"/>
            <a:endParaRPr lang="en-US" sz="2400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1371600" y="14478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     Mission/Vision/Values</a:t>
            </a:r>
            <a:r>
              <a:rPr lang="en-US" sz="2400" b="1"/>
              <a:t> </a:t>
            </a: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1981200" y="2286000"/>
            <a:ext cx="3962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Strategic Initiatives &amp; Issues</a:t>
            </a:r>
            <a:r>
              <a:rPr lang="en-US" sz="2400"/>
              <a:t> </a:t>
            </a:r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533400" y="3276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Financial results</a:t>
            </a: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1676400" y="3276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Customer Satisfaction</a:t>
            </a:r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3048000" y="327660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Professional Development</a:t>
            </a:r>
          </a:p>
        </p:txBody>
      </p:sp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4572000" y="3276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Internal Processes</a:t>
            </a:r>
          </a:p>
        </p:txBody>
      </p:sp>
      <p:sp>
        <p:nvSpPr>
          <p:cNvPr id="10251" name="Text Box 14"/>
          <p:cNvSpPr txBox="1">
            <a:spLocks noChangeArrowheads="1"/>
          </p:cNvSpPr>
          <p:nvPr/>
        </p:nvSpPr>
        <p:spPr bwMode="auto">
          <a:xfrm>
            <a:off x="5715000" y="3276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Staff Satisfaction</a:t>
            </a:r>
          </a:p>
        </p:txBody>
      </p:sp>
      <p:sp>
        <p:nvSpPr>
          <p:cNvPr id="10252" name="Text Box 15"/>
          <p:cNvSpPr txBox="1">
            <a:spLocks noChangeArrowheads="1"/>
          </p:cNvSpPr>
          <p:nvPr/>
        </p:nvSpPr>
        <p:spPr bwMode="auto">
          <a:xfrm>
            <a:off x="7086600" y="3276600"/>
            <a:ext cx="1524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Community &amp; Environment</a:t>
            </a:r>
          </a:p>
          <a:p>
            <a:pPr algn="l"/>
            <a:endParaRPr lang="en-US" sz="1800"/>
          </a:p>
        </p:txBody>
      </p:sp>
      <p:sp>
        <p:nvSpPr>
          <p:cNvPr id="10253" name="Text Box 16"/>
          <p:cNvSpPr txBox="1">
            <a:spLocks noChangeArrowheads="1"/>
          </p:cNvSpPr>
          <p:nvPr/>
        </p:nvSpPr>
        <p:spPr bwMode="auto">
          <a:xfrm>
            <a:off x="1676400" y="40386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10254" name="Text Box 17"/>
          <p:cNvSpPr txBox="1">
            <a:spLocks noChangeArrowheads="1"/>
          </p:cNvSpPr>
          <p:nvPr/>
        </p:nvSpPr>
        <p:spPr bwMode="auto">
          <a:xfrm>
            <a:off x="2819400" y="4572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    </a:t>
            </a:r>
            <a:r>
              <a:rPr lang="en-US" sz="2000"/>
              <a:t>Key Result Indicators</a:t>
            </a:r>
          </a:p>
        </p:txBody>
      </p:sp>
      <p:sp>
        <p:nvSpPr>
          <p:cNvPr id="10255" name="Text Box 18"/>
          <p:cNvSpPr txBox="1">
            <a:spLocks noChangeArrowheads="1"/>
          </p:cNvSpPr>
          <p:nvPr/>
        </p:nvSpPr>
        <p:spPr bwMode="auto">
          <a:xfrm>
            <a:off x="2667000" y="5562600"/>
            <a:ext cx="3505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Key performance Indicators</a:t>
            </a:r>
            <a:r>
              <a:rPr lang="en-US" sz="2400"/>
              <a:t> </a:t>
            </a:r>
          </a:p>
        </p:txBody>
      </p:sp>
      <p:sp>
        <p:nvSpPr>
          <p:cNvPr id="10256" name="Rectangle 19"/>
          <p:cNvSpPr>
            <a:spLocks noChangeArrowheads="1"/>
          </p:cNvSpPr>
          <p:nvPr/>
        </p:nvSpPr>
        <p:spPr bwMode="auto">
          <a:xfrm>
            <a:off x="2438400" y="1447800"/>
            <a:ext cx="3124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22"/>
          <p:cNvSpPr>
            <a:spLocks noChangeArrowheads="1"/>
          </p:cNvSpPr>
          <p:nvPr/>
        </p:nvSpPr>
        <p:spPr bwMode="auto">
          <a:xfrm>
            <a:off x="2819400" y="4495800"/>
            <a:ext cx="2971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Text Box 23"/>
          <p:cNvSpPr txBox="1">
            <a:spLocks noChangeArrowheads="1"/>
          </p:cNvSpPr>
          <p:nvPr/>
        </p:nvSpPr>
        <p:spPr bwMode="auto">
          <a:xfrm>
            <a:off x="7162800" y="2743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 sz="2400"/>
          </a:p>
        </p:txBody>
      </p:sp>
      <p:sp>
        <p:nvSpPr>
          <p:cNvPr id="10259" name="Rectangle 24"/>
          <p:cNvSpPr>
            <a:spLocks noChangeArrowheads="1"/>
          </p:cNvSpPr>
          <p:nvPr/>
        </p:nvSpPr>
        <p:spPr bwMode="auto">
          <a:xfrm>
            <a:off x="457200" y="3200400"/>
            <a:ext cx="1219200" cy="685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5"/>
          <p:cNvSpPr>
            <a:spLocks noChangeArrowheads="1"/>
          </p:cNvSpPr>
          <p:nvPr/>
        </p:nvSpPr>
        <p:spPr bwMode="auto">
          <a:xfrm>
            <a:off x="1752600" y="3200400"/>
            <a:ext cx="1219200" cy="685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6"/>
          <p:cNvSpPr>
            <a:spLocks noChangeArrowheads="1"/>
          </p:cNvSpPr>
          <p:nvPr/>
        </p:nvSpPr>
        <p:spPr bwMode="auto">
          <a:xfrm>
            <a:off x="3048000" y="3200400"/>
            <a:ext cx="1371600" cy="685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7"/>
          <p:cNvSpPr>
            <a:spLocks noChangeArrowheads="1"/>
          </p:cNvSpPr>
          <p:nvPr/>
        </p:nvSpPr>
        <p:spPr bwMode="auto">
          <a:xfrm>
            <a:off x="4495800" y="3200400"/>
            <a:ext cx="1219200" cy="685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8"/>
          <p:cNvSpPr>
            <a:spLocks noChangeArrowheads="1"/>
          </p:cNvSpPr>
          <p:nvPr/>
        </p:nvSpPr>
        <p:spPr bwMode="auto">
          <a:xfrm>
            <a:off x="5791200" y="3200400"/>
            <a:ext cx="1295400" cy="685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9"/>
          <p:cNvSpPr>
            <a:spLocks noChangeArrowheads="1"/>
          </p:cNvSpPr>
          <p:nvPr/>
        </p:nvSpPr>
        <p:spPr bwMode="auto">
          <a:xfrm>
            <a:off x="7162800" y="3200400"/>
            <a:ext cx="1371600" cy="685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AutoShape 30"/>
          <p:cNvSpPr>
            <a:spLocks noChangeArrowheads="1"/>
          </p:cNvSpPr>
          <p:nvPr/>
        </p:nvSpPr>
        <p:spPr bwMode="auto">
          <a:xfrm>
            <a:off x="3810000" y="19812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AutoShape 31"/>
          <p:cNvSpPr>
            <a:spLocks noChangeArrowheads="1"/>
          </p:cNvSpPr>
          <p:nvPr/>
        </p:nvSpPr>
        <p:spPr bwMode="auto">
          <a:xfrm>
            <a:off x="3810000" y="2895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" name="AutoShape 32"/>
          <p:cNvSpPr>
            <a:spLocks noChangeArrowheads="1"/>
          </p:cNvSpPr>
          <p:nvPr/>
        </p:nvSpPr>
        <p:spPr bwMode="auto">
          <a:xfrm>
            <a:off x="2286000" y="2895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AutoShape 33"/>
          <p:cNvSpPr>
            <a:spLocks noChangeArrowheads="1"/>
          </p:cNvSpPr>
          <p:nvPr/>
        </p:nvSpPr>
        <p:spPr bwMode="auto">
          <a:xfrm>
            <a:off x="914400" y="2895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AutoShape 34"/>
          <p:cNvSpPr>
            <a:spLocks noChangeArrowheads="1"/>
          </p:cNvSpPr>
          <p:nvPr/>
        </p:nvSpPr>
        <p:spPr bwMode="auto">
          <a:xfrm>
            <a:off x="4876800" y="2895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0" name="AutoShape 35"/>
          <p:cNvSpPr>
            <a:spLocks noChangeArrowheads="1"/>
          </p:cNvSpPr>
          <p:nvPr/>
        </p:nvSpPr>
        <p:spPr bwMode="auto">
          <a:xfrm>
            <a:off x="6172200" y="2895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" name="AutoShape 36"/>
          <p:cNvSpPr>
            <a:spLocks noChangeArrowheads="1"/>
          </p:cNvSpPr>
          <p:nvPr/>
        </p:nvSpPr>
        <p:spPr bwMode="auto">
          <a:xfrm>
            <a:off x="7620000" y="2895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AutoShape 37"/>
          <p:cNvSpPr>
            <a:spLocks noChangeArrowheads="1"/>
          </p:cNvSpPr>
          <p:nvPr/>
        </p:nvSpPr>
        <p:spPr bwMode="auto">
          <a:xfrm>
            <a:off x="4114800" y="41148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" name="AutoShape 38"/>
          <p:cNvSpPr>
            <a:spLocks noChangeArrowheads="1"/>
          </p:cNvSpPr>
          <p:nvPr/>
        </p:nvSpPr>
        <p:spPr bwMode="auto">
          <a:xfrm>
            <a:off x="4114800" y="5181600"/>
            <a:ext cx="3048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74" name="Picture 39" descr="Dashboard : Angry man pulling the fuel needle, global warming conceptual, image not resized, gauge in macro mode, 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6482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5" name="Picture 40" descr="Dashboard : Speedometer with motion blur. Concept: Fast moving.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6858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990600" y="1905000"/>
            <a:ext cx="75438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Financial Performance</a:t>
            </a:r>
          </a:p>
          <a:p>
            <a:pPr algn="l"/>
            <a:r>
              <a:rPr lang="en-US" sz="2400"/>
              <a:t>	-  FYE surplus </a:t>
            </a:r>
          </a:p>
          <a:p>
            <a:pPr algn="l"/>
            <a:r>
              <a:rPr lang="en-US" sz="2400"/>
              <a:t>		- improvement in cash flow</a:t>
            </a:r>
          </a:p>
          <a:p>
            <a:pPr algn="l"/>
            <a:r>
              <a:rPr lang="en-US" sz="2400"/>
              <a:t>			- collection of fees </a:t>
            </a:r>
          </a:p>
          <a:p>
            <a:pPr algn="l"/>
            <a:r>
              <a:rPr lang="en-US" sz="2400"/>
              <a:t>				- workplace safety</a:t>
            </a:r>
          </a:p>
          <a:p>
            <a:pPr algn="l"/>
            <a:r>
              <a:rPr lang="en-US" sz="2400"/>
              <a:t>					- ease of use</a:t>
            </a:r>
          </a:p>
          <a:p>
            <a:pPr algn="l"/>
            <a:r>
              <a:rPr lang="en-US" sz="2400"/>
              <a:t>						- confidence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ashboard : Angry man pulling the fuel needle, global warming conceptual, image not resized, gauge in macro mode,  Stock 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9208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Dashboard : Speedometer with motion blur. Concept: Fast moving. Stock Phot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33400"/>
            <a:ext cx="192087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68580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Key Performance Indicators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90600" y="1828800"/>
            <a:ext cx="78486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Customer Satisfaction</a:t>
            </a:r>
          </a:p>
          <a:p>
            <a:pPr algn="l"/>
            <a:r>
              <a:rPr lang="en-US" sz="2400"/>
              <a:t>	-  Response time </a:t>
            </a:r>
          </a:p>
          <a:p>
            <a:pPr algn="l"/>
            <a:r>
              <a:rPr lang="en-US" sz="2400"/>
              <a:t>		- agency recognition</a:t>
            </a:r>
          </a:p>
          <a:p>
            <a:pPr algn="l"/>
            <a:r>
              <a:rPr lang="en-US" sz="2400"/>
              <a:t>			- quality service </a:t>
            </a:r>
          </a:p>
          <a:p>
            <a:pPr algn="l"/>
            <a:r>
              <a:rPr lang="en-US" sz="2400"/>
              <a:t>				- materials/direction</a:t>
            </a:r>
          </a:p>
          <a:p>
            <a:pPr algn="l"/>
            <a:r>
              <a:rPr lang="en-US" sz="2400"/>
              <a:t>					- confidence/reputation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on Frame">
  <a:themeElements>
    <a:clrScheme name="Neon Fram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Neon Fra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on Fram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5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6600"/>
        </a:accent1>
        <a:accent2>
          <a:srgbClr val="FF41FF"/>
        </a:accent2>
        <a:accent3>
          <a:srgbClr val="AAAAAA"/>
        </a:accent3>
        <a:accent4>
          <a:srgbClr val="D4D4D4"/>
        </a:accent4>
        <a:accent5>
          <a:srgbClr val="FFB8AA"/>
        </a:accent5>
        <a:accent6>
          <a:srgbClr val="E73AE7"/>
        </a:accent6>
        <a:hlink>
          <a:srgbClr val="FF0066"/>
        </a:hlink>
        <a:folHlink>
          <a:srgbClr val="CC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6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4FC9"/>
        </a:accent1>
        <a:accent2>
          <a:srgbClr val="FF91B6"/>
        </a:accent2>
        <a:accent3>
          <a:srgbClr val="AAAAAA"/>
        </a:accent3>
        <a:accent4>
          <a:srgbClr val="D4D4D4"/>
        </a:accent4>
        <a:accent5>
          <a:srgbClr val="FFB2E1"/>
        </a:accent5>
        <a:accent6>
          <a:srgbClr val="E783A5"/>
        </a:accent6>
        <a:hlink>
          <a:srgbClr val="FF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Designs\Technology.pot</Template>
  <TotalTime>8801</TotalTime>
  <Words>647</Words>
  <Application>Microsoft Office PowerPoint</Application>
  <PresentationFormat>On-screen Show (4:3)</PresentationFormat>
  <Paragraphs>152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Times New Roman</vt:lpstr>
      <vt:lpstr>Arial</vt:lpstr>
      <vt:lpstr>Tahoma</vt:lpstr>
      <vt:lpstr>Calibri</vt:lpstr>
      <vt:lpstr>Neon Frame</vt:lpstr>
      <vt:lpstr>Microsoft Excel Chart</vt:lpstr>
      <vt:lpstr>Performance Dashboards  Driving Your Agency’s Success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FCAC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Dashboards  Driving Your Agency to Success</dc:title>
  <dc:creator>MMcEneany</dc:creator>
  <cp:lastModifiedBy> </cp:lastModifiedBy>
  <cp:revision>19</cp:revision>
  <dcterms:created xsi:type="dcterms:W3CDTF">2008-10-15T14:22:42Z</dcterms:created>
  <dcterms:modified xsi:type="dcterms:W3CDTF">2011-09-12T15:36:36Z</dcterms:modified>
</cp:coreProperties>
</file>